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nonymous Pro" panose="02060609030202000504" pitchFamily="49" charset="0"/>
      <p:regular r:id="rId22"/>
      <p:bold r:id="rId23"/>
      <p:italic r:id="rId24"/>
      <p:boldItalic r:id="rId25"/>
    </p:embeddedFont>
    <p:embeddedFont>
      <p:font typeface="Coming Soon" panose="02000000000000000000" pitchFamily="2" charset="0"/>
      <p:regular r:id="rId26"/>
    </p:embeddedFont>
    <p:embeddedFont>
      <p:font typeface="Concert One" pitchFamily="2" charset="77"/>
      <p:regular r:id="rId27"/>
    </p:embeddedFont>
    <p:embeddedFont>
      <p:font typeface="Roboto Mono" pitchFamily="49" charset="0"/>
      <p:regular r:id="rId28"/>
      <p:bold r:id="rId29"/>
      <p:italic r:id="rId30"/>
      <p:boldItalic r:id="rId31"/>
    </p:embeddedFont>
    <p:embeddedFont>
      <p:font typeface="Roboto Mono Medium" pitchFamily="49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53034354b_0_24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53034354b_0_24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0bfdd54a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f0bfdd54a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53034354b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53034354b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0bfdd54a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0bfdd54a3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0bfdd54a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0bfdd54a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0bfdd54a3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f0bfdd54a3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0bfdd54a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0bfdd54a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0bfdd54a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0bfdd54a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0bfdd54a3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0bfdd54a3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0bfdd54a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0bfdd54a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0bfdd54a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0bfdd54a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0bfdd54a3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0bfdd54a3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icesb@miamioh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Makerspace &amp; Prototyping Lesson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 313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9/22/21</a:t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Google Shape;175;p27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Google Shape;176;p27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5"/>
            <a:ext cx="2036850" cy="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2945150"/>
            <a:ext cx="2036850" cy="9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subTitle" idx="1"/>
          </p:nvPr>
        </p:nvSpPr>
        <p:spPr>
          <a:xfrm>
            <a:off x="6844050" y="3180000"/>
            <a:ext cx="14271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Nagle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1"/>
          </p:nvPr>
        </p:nvSpPr>
        <p:spPr>
          <a:xfrm>
            <a:off x="6844050" y="3817877"/>
            <a:ext cx="14271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Creation &amp; Innovation Services Librarian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 idx="8"/>
          </p:nvPr>
        </p:nvSpPr>
        <p:spPr>
          <a:xfrm>
            <a:off x="597450" y="675950"/>
            <a:ext cx="34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Ideation</a:t>
            </a:r>
            <a:endParaRPr/>
          </a:p>
        </p:txBody>
      </p:sp>
      <p:sp>
        <p:nvSpPr>
          <p:cNvPr id="250" name="Google Shape;250;p36"/>
          <p:cNvSpPr/>
          <p:nvPr/>
        </p:nvSpPr>
        <p:spPr>
          <a:xfrm>
            <a:off x="3583100" y="18588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5312158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5454149" y="24876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3" name="Google Shape;253;p36"/>
          <p:cNvSpPr txBox="1">
            <a:spLocks noGrp="1"/>
          </p:cNvSpPr>
          <p:nvPr>
            <p:ph type="title" idx="4"/>
          </p:nvPr>
        </p:nvSpPr>
        <p:spPr>
          <a:xfrm rot="-695454">
            <a:off x="5641677" y="870546"/>
            <a:ext cx="101979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Some types of ideation</a:t>
            </a:r>
            <a:endParaRPr sz="160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625175" y="18392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880175" y="170595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Quantity over quality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80301" y="208579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Don’t hold back! Anything goes!</a:t>
            </a:r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3"/>
          </p:nvPr>
        </p:nvSpPr>
        <p:spPr>
          <a:xfrm>
            <a:off x="5676400" y="2358600"/>
            <a:ext cx="2459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</a:t>
            </a: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Divergent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thinking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5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Throwing out as many ideas as you can think of</a:t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3520525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3583100" y="37932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5312158" y="28169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subTitle" idx="3"/>
          </p:nvPr>
        </p:nvSpPr>
        <p:spPr>
          <a:xfrm>
            <a:off x="5676400" y="2784900"/>
            <a:ext cx="2459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Mash-up</a:t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5312158" y="327525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ubTitle" idx="3"/>
          </p:nvPr>
        </p:nvSpPr>
        <p:spPr>
          <a:xfrm>
            <a:off x="5676400" y="3243225"/>
            <a:ext cx="2459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people’s shoes</a:t>
            </a: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5312158" y="373357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subTitle" idx="3"/>
          </p:nvPr>
        </p:nvSpPr>
        <p:spPr>
          <a:xfrm>
            <a:off x="5676400" y="3701550"/>
            <a:ext cx="24594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E-storm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30 Circles</a:t>
            </a:r>
            <a:endParaRPr sz="5900"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Turn as many of the circles into a recognizable thing in 3 minutes</a:t>
            </a:r>
            <a:endParaRPr/>
          </a:p>
        </p:txBody>
      </p:sp>
      <p:pic>
        <p:nvPicPr>
          <p:cNvPr id="274" name="Google Shape;274;p37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311">
            <a:off x="6433322" y="3053443"/>
            <a:ext cx="1602106" cy="117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299">
            <a:off x="952554" y="1403695"/>
            <a:ext cx="1475217" cy="107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35796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 Converge!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title" idx="4294967295"/>
          </p:nvPr>
        </p:nvSpPr>
        <p:spPr>
          <a:xfrm>
            <a:off x="1176175" y="1641913"/>
            <a:ext cx="1082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Vote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6877408" flipH="1">
            <a:off x="1762135" y="2827188"/>
            <a:ext cx="539481" cy="2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/>
          <p:cNvPicPr preferRelativeResize="0"/>
          <p:nvPr/>
        </p:nvPicPr>
        <p:blipFill rotWithShape="1">
          <a:blip r:embed="rId5">
            <a:alphaModFix amt="71000"/>
          </a:blip>
          <a:srcRect r="53187"/>
          <a:stretch/>
        </p:blipFill>
        <p:spPr>
          <a:xfrm rot="-2403242">
            <a:off x="3407140" y="2470900"/>
            <a:ext cx="1100879" cy="96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 rotWithShape="1">
          <a:blip r:embed="rId5">
            <a:alphaModFix amt="71000"/>
          </a:blip>
          <a:srcRect l="101335" r="53189"/>
          <a:stretch/>
        </p:blipFill>
        <p:spPr>
          <a:xfrm rot="-2403237" flipH="1">
            <a:off x="4201528" y="1716334"/>
            <a:ext cx="1282292" cy="96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>
            <a:spLocks noGrp="1"/>
          </p:cNvSpPr>
          <p:nvPr>
            <p:ph type="title" idx="4294967295"/>
          </p:nvPr>
        </p:nvSpPr>
        <p:spPr>
          <a:xfrm>
            <a:off x="1856750" y="3470050"/>
            <a:ext cx="15027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Cluster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299">
            <a:off x="1848379" y="3303795"/>
            <a:ext cx="1475217" cy="107853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>
            <a:spLocks noGrp="1"/>
          </p:cNvSpPr>
          <p:nvPr>
            <p:ph type="title" idx="4294967295"/>
          </p:nvPr>
        </p:nvSpPr>
        <p:spPr>
          <a:xfrm>
            <a:off x="5379450" y="991725"/>
            <a:ext cx="15027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Discuss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311">
            <a:off x="5260522" y="810193"/>
            <a:ext cx="1602106" cy="117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7193291" flipH="1">
            <a:off x="6245585" y="2307975"/>
            <a:ext cx="539480" cy="2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>
            <a:spLocks noGrp="1"/>
          </p:cNvSpPr>
          <p:nvPr>
            <p:ph type="title" idx="4294967295"/>
          </p:nvPr>
        </p:nvSpPr>
        <p:spPr>
          <a:xfrm>
            <a:off x="6552250" y="3234975"/>
            <a:ext cx="15027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Decide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 idx="2"/>
          </p:nvPr>
        </p:nvSpPr>
        <p:spPr>
          <a:xfrm>
            <a:off x="5938953" y="2061399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Spur your thinking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title" idx="4"/>
          </p:nvPr>
        </p:nvSpPr>
        <p:spPr>
          <a:xfrm>
            <a:off x="5938943" y="2866461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feedback early</a:t>
            </a:r>
            <a:endParaRPr/>
          </a:p>
        </p:txBody>
      </p:sp>
      <p:grpSp>
        <p:nvGrpSpPr>
          <p:cNvPr id="299" name="Google Shape;299;p39"/>
          <p:cNvGrpSpPr/>
          <p:nvPr/>
        </p:nvGrpSpPr>
        <p:grpSpPr>
          <a:xfrm>
            <a:off x="5172077" y="1048595"/>
            <a:ext cx="611754" cy="643200"/>
            <a:chOff x="1183375" y="2536600"/>
            <a:chExt cx="1060600" cy="1114925"/>
          </a:xfrm>
        </p:grpSpPr>
        <p:sp>
          <p:nvSpPr>
            <p:cNvPr id="300" name="Google Shape;300;p39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9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9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9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9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9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9"/>
          <p:cNvGrpSpPr/>
          <p:nvPr/>
        </p:nvGrpSpPr>
        <p:grpSpPr>
          <a:xfrm>
            <a:off x="5188910" y="2103376"/>
            <a:ext cx="679839" cy="489887"/>
            <a:chOff x="5310875" y="337375"/>
            <a:chExt cx="916225" cy="660225"/>
          </a:xfrm>
        </p:grpSpPr>
        <p:sp>
          <p:nvSpPr>
            <p:cNvPr id="312" name="Google Shape;312;p39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9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39"/>
          <p:cNvSpPr/>
          <p:nvPr/>
        </p:nvSpPr>
        <p:spPr>
          <a:xfrm>
            <a:off x="5273823" y="3611173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4294967295"/>
          </p:nvPr>
        </p:nvSpPr>
        <p:spPr>
          <a:xfrm>
            <a:off x="996375" y="1570825"/>
            <a:ext cx="2901600" cy="29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stage in the human-centered design process where you start bringing ideas to life.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Prototype early and often!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39"/>
          <p:cNvSpPr txBox="1">
            <a:spLocks noGrp="1"/>
          </p:cNvSpPr>
          <p:nvPr>
            <p:ph type="title" idx="6"/>
          </p:nvPr>
        </p:nvSpPr>
        <p:spPr>
          <a:xfrm>
            <a:off x="796900" y="711175"/>
            <a:ext cx="362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Prototyping?</a:t>
            </a:r>
            <a:endParaRPr/>
          </a:p>
        </p:txBody>
      </p:sp>
      <p:pic>
        <p:nvPicPr>
          <p:cNvPr id="320" name="Google Shape;320;p3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5467">
            <a:off x="4724099" y="39636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 rot="-695286">
            <a:off x="4830118" y="1020151"/>
            <a:ext cx="1163414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Why Prototype?</a:t>
            </a:r>
            <a:endParaRPr sz="160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323" name="Google Shape;323;p39"/>
          <p:cNvGrpSpPr/>
          <p:nvPr/>
        </p:nvGrpSpPr>
        <p:grpSpPr>
          <a:xfrm>
            <a:off x="5257002" y="2759533"/>
            <a:ext cx="611754" cy="643200"/>
            <a:chOff x="1183375" y="2536600"/>
            <a:chExt cx="1060600" cy="1114925"/>
          </a:xfrm>
        </p:grpSpPr>
        <p:sp>
          <p:nvSpPr>
            <p:cNvPr id="324" name="Google Shape;324;p39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9"/>
          <p:cNvSpPr txBox="1">
            <a:spLocks noGrp="1"/>
          </p:cNvSpPr>
          <p:nvPr>
            <p:ph type="title" idx="4"/>
          </p:nvPr>
        </p:nvSpPr>
        <p:spPr>
          <a:xfrm>
            <a:off x="6043326" y="3611175"/>
            <a:ext cx="2567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 mistakes later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Physical</a:t>
            </a:r>
            <a:endParaRPr sz="2400"/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 models of objects</a:t>
            </a:r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 models of apps, websites, tools</a:t>
            </a: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People, processes, workflows</a:t>
            </a:r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title" idx="4294967295"/>
          </p:nvPr>
        </p:nvSpPr>
        <p:spPr>
          <a:xfrm>
            <a:off x="1153625" y="860500"/>
            <a:ext cx="362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Prototyping</a:t>
            </a:r>
            <a:endParaRPr/>
          </a:p>
        </p:txBody>
      </p:sp>
      <p:pic>
        <p:nvPicPr>
          <p:cNvPr id="345" name="Google Shape;345;p40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480900" y="1252975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/>
          <p:nvPr/>
        </p:nvSpPr>
        <p:spPr>
          <a:xfrm>
            <a:off x="1872637" y="1642389"/>
            <a:ext cx="958835" cy="1033180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Digital</a:t>
            </a:r>
            <a:endParaRPr sz="240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/>
          </p:nvPr>
        </p:nvSpPr>
        <p:spPr>
          <a:xfrm>
            <a:off x="570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Environmental</a:t>
            </a:r>
            <a:endParaRPr sz="2400"/>
          </a:p>
        </p:txBody>
      </p:sp>
      <p:sp>
        <p:nvSpPr>
          <p:cNvPr id="349" name="Google Shape;349;p40"/>
          <p:cNvSpPr/>
          <p:nvPr/>
        </p:nvSpPr>
        <p:spPr>
          <a:xfrm>
            <a:off x="3885317" y="1698784"/>
            <a:ext cx="1333418" cy="1076325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0"/>
          <p:cNvSpPr/>
          <p:nvPr/>
        </p:nvSpPr>
        <p:spPr>
          <a:xfrm>
            <a:off x="6005933" y="1642376"/>
            <a:ext cx="1550947" cy="1132708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1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311">
            <a:off x="6496622" y="1357305"/>
            <a:ext cx="1602106" cy="117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1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07788">
            <a:off x="3076130" y="2528584"/>
            <a:ext cx="2378190" cy="169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1"/>
          <p:cNvPicPr preferRelativeResize="0"/>
          <p:nvPr/>
        </p:nvPicPr>
        <p:blipFill rotWithShape="1">
          <a:blip r:embed="rId3">
            <a:alphaModFix amt="86000"/>
          </a:blip>
          <a:srcRect t="5743" r="1574" b="-6155"/>
          <a:stretch/>
        </p:blipFill>
        <p:spPr>
          <a:xfrm rot="729299">
            <a:off x="952554" y="1403695"/>
            <a:ext cx="1475217" cy="107853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1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35796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Steps</a:t>
            </a:r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title" idx="4294967295"/>
          </p:nvPr>
        </p:nvSpPr>
        <p:spPr>
          <a:xfrm>
            <a:off x="1176175" y="1641913"/>
            <a:ext cx="1082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Build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360" name="Google Shape;360;p4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7739361" flipH="1">
            <a:off x="2166517" y="2580394"/>
            <a:ext cx="754997" cy="35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1"/>
          <p:cNvSpPr txBox="1">
            <a:spLocks noGrp="1"/>
          </p:cNvSpPr>
          <p:nvPr>
            <p:ph type="title" idx="4294967295"/>
          </p:nvPr>
        </p:nvSpPr>
        <p:spPr>
          <a:xfrm>
            <a:off x="3088064" y="2790000"/>
            <a:ext cx="24258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2"/>
                </a:solidFill>
              </a:rPr>
              <a:t>Share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362" name="Google Shape;362;p41"/>
          <p:cNvSpPr txBox="1">
            <a:spLocks noGrp="1"/>
          </p:cNvSpPr>
          <p:nvPr>
            <p:ph type="title" idx="4294967295"/>
          </p:nvPr>
        </p:nvSpPr>
        <p:spPr>
          <a:xfrm>
            <a:off x="6615550" y="1538838"/>
            <a:ext cx="15027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Reflect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363" name="Google Shape;363;p4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8660782" flipH="1">
            <a:off x="5510317" y="2533919"/>
            <a:ext cx="754997" cy="35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3427" y="2625450"/>
            <a:ext cx="1979655" cy="19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1"/>
          <p:cNvSpPr txBox="1">
            <a:spLocks noGrp="1"/>
          </p:cNvSpPr>
          <p:nvPr>
            <p:ph type="title" idx="4294967295"/>
          </p:nvPr>
        </p:nvSpPr>
        <p:spPr>
          <a:xfrm>
            <a:off x="6816575" y="3294388"/>
            <a:ext cx="15027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Repeat!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Ideation</a:t>
            </a:r>
            <a:endParaRPr/>
          </a:p>
        </p:txBody>
      </p:sp>
      <p:pic>
        <p:nvPicPr>
          <p:cNvPr id="371" name="Google Shape;3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990">
            <a:off x="1449377" y="932505"/>
            <a:ext cx="2558896" cy="27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2"/>
          <p:cNvSpPr txBox="1">
            <a:spLocks noGrp="1"/>
          </p:cNvSpPr>
          <p:nvPr>
            <p:ph type="subTitle" idx="4294967295"/>
          </p:nvPr>
        </p:nvSpPr>
        <p:spPr>
          <a:xfrm rot="-668771">
            <a:off x="1872552" y="2251934"/>
            <a:ext cx="2017455" cy="1385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Goal: Create a game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4354625" y="1472650"/>
            <a:ext cx="4023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3 minutes: individually, sketch a game. What are the parts you need?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Medium"/>
                <a:ea typeface="Roboto Mono Medium"/>
                <a:cs typeface="Roboto Mono Medium"/>
                <a:sym typeface="Roboto Mono Medium"/>
              </a:rPr>
              <a:t>3 minutes: share with your group, compare ideas, come to a common idea. </a:t>
            </a: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1460100" y="3982075"/>
            <a:ext cx="6959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(Examples: ring toss, table tennis,puzzle, etc.)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Prototype</a:t>
            </a:r>
            <a:endParaRPr/>
          </a:p>
        </p:txBody>
      </p:sp>
      <p:pic>
        <p:nvPicPr>
          <p:cNvPr id="380" name="Google Shape;3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990">
            <a:off x="1449377" y="932505"/>
            <a:ext cx="2558896" cy="27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3"/>
          <p:cNvSpPr txBox="1">
            <a:spLocks noGrp="1"/>
          </p:cNvSpPr>
          <p:nvPr>
            <p:ph type="subTitle" idx="4294967295"/>
          </p:nvPr>
        </p:nvSpPr>
        <p:spPr>
          <a:xfrm rot="-668771">
            <a:off x="1872552" y="2251934"/>
            <a:ext cx="2017455" cy="1385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Goal: Create a game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4354625" y="1472650"/>
            <a:ext cx="40236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Create a mockup of your game using the following supplies: 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 Mono Medium"/>
              <a:buChar char="●"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Paper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 Mono Medium"/>
              <a:buChar char="●"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Popsicle sticks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 Mono Medium"/>
              <a:buChar char="●"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Tape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 Mono Medium"/>
              <a:buChar char="●"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Pipe cleaners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Time allowed: 10 minutes 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54116">
            <a:off x="1799779" y="1911736"/>
            <a:ext cx="1980525" cy="13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 txBox="1">
            <a:spLocks noGrp="1"/>
          </p:cNvSpPr>
          <p:nvPr>
            <p:ph type="title" idx="4"/>
          </p:nvPr>
        </p:nvSpPr>
        <p:spPr>
          <a:xfrm>
            <a:off x="629750" y="711175"/>
            <a:ext cx="38160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Discuss: Using the Makerspace for your Project</a:t>
            </a:r>
            <a:endParaRPr/>
          </a:p>
        </p:txBody>
      </p:sp>
      <p:grpSp>
        <p:nvGrpSpPr>
          <p:cNvPr id="389" name="Google Shape;389;p44"/>
          <p:cNvGrpSpPr/>
          <p:nvPr/>
        </p:nvGrpSpPr>
        <p:grpSpPr>
          <a:xfrm>
            <a:off x="805236" y="2265883"/>
            <a:ext cx="2140289" cy="2169401"/>
            <a:chOff x="-331425" y="1579700"/>
            <a:chExt cx="1880250" cy="1905825"/>
          </a:xfrm>
        </p:grpSpPr>
        <p:sp>
          <p:nvSpPr>
            <p:cNvPr id="390" name="Google Shape;390;p44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  <a:effectLst>
              <a:outerShdw blurRad="100013" dist="19050" dir="1200000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19050" dir="1200000" algn="bl" rotWithShape="0">
                <a:srgbClr val="000000">
                  <a:alpha val="4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44"/>
          <p:cNvSpPr/>
          <p:nvPr/>
        </p:nvSpPr>
        <p:spPr>
          <a:xfrm rot="2140888">
            <a:off x="3229701" y="1797922"/>
            <a:ext cx="857018" cy="50506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4"/>
          <p:cNvSpPr txBox="1"/>
          <p:nvPr/>
        </p:nvSpPr>
        <p:spPr>
          <a:xfrm>
            <a:off x="4819200" y="1124225"/>
            <a:ext cx="354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395" name="Google Shape;395;p44"/>
          <p:cNvSpPr txBox="1"/>
          <p:nvPr/>
        </p:nvSpPr>
        <p:spPr>
          <a:xfrm>
            <a:off x="5009850" y="1066150"/>
            <a:ext cx="3542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What Makerspace tools would you use for your ENG 313 prototype? 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Why did you choose one machine/tool over another?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 Medium"/>
                <a:ea typeface="Roboto Mono Medium"/>
                <a:cs typeface="Roboto Mono Medium"/>
                <a:sym typeface="Roboto Mono Medium"/>
              </a:rPr>
              <a:t>What changes would you make for the next prototype using Makerspace tools?</a:t>
            </a:r>
            <a:endParaRPr sz="17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396" name="Google Shape;396;p44"/>
          <p:cNvSpPr txBox="1"/>
          <p:nvPr/>
        </p:nvSpPr>
        <p:spPr>
          <a:xfrm rot="418751">
            <a:off x="1279676" y="2946541"/>
            <a:ext cx="1491250" cy="147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3D Printers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Laser Cutter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Rotary Cutters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Arduino/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Raspberry Pi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Medium"/>
                <a:ea typeface="Roboto Mono Medium"/>
                <a:cs typeface="Roboto Mono Medium"/>
                <a:sym typeface="Roboto Mono Medium"/>
              </a:rPr>
              <a:t>CNC Machines</a:t>
            </a: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>
            <a:spLocks noGrp="1"/>
          </p:cNvSpPr>
          <p:nvPr>
            <p:ph type="title"/>
          </p:nvPr>
        </p:nvSpPr>
        <p:spPr>
          <a:xfrm>
            <a:off x="975275" y="986825"/>
            <a:ext cx="31719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subTitle" idx="1"/>
          </p:nvPr>
        </p:nvSpPr>
        <p:spPr>
          <a:xfrm>
            <a:off x="1058450" y="1757350"/>
            <a:ext cx="31221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me!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pricesb@miamioh.edu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book the makerspace: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lib.miamioh.edu/make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lib.miamioh.edu/makerspace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45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5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5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5"/>
          <p:cNvSpPr txBox="1"/>
          <p:nvPr/>
        </p:nvSpPr>
        <p:spPr>
          <a:xfrm>
            <a:off x="737600" y="3889600"/>
            <a:ext cx="344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Mono Medium"/>
                <a:ea typeface="Roboto Mono Medium"/>
                <a:cs typeface="Roboto Mono Medium"/>
                <a:sym typeface="Roboto Mono Medium"/>
              </a:rPr>
              <a:t>Some ideas and activities in this presentation courtesy IDEO U https://www.ideou.com/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 today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ncert One"/>
              <a:buAutoNum type="arabicPeriod"/>
            </a:pPr>
            <a:r>
              <a:rPr lang="en" sz="1800"/>
              <a:t>Makerspace Overview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ncert One"/>
              <a:buAutoNum type="arabicPeriod"/>
            </a:pPr>
            <a:r>
              <a:rPr lang="en" sz="1800"/>
              <a:t>Human-centered Design Basics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ncert One"/>
              <a:buAutoNum type="arabicPeriod"/>
            </a:pPr>
            <a:r>
              <a:rPr lang="en" sz="1800"/>
              <a:t>Game prototyping Activity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ncert One"/>
              <a:buAutoNum type="arabicPeriod"/>
            </a:pPr>
            <a:r>
              <a:rPr lang="en" sz="1800"/>
              <a:t>Discuss: Digital Fabrication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22272">
            <a:off x="1021123" y="2072486"/>
            <a:ext cx="2516889" cy="167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body" idx="2"/>
          </p:nvPr>
        </p:nvSpPr>
        <p:spPr>
          <a:xfrm>
            <a:off x="4876800" y="539500"/>
            <a:ext cx="36978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hands-on, highly collaborative, and experiential learning space.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Glowforge Plus Laser Cutter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Lulzbot Mini 2 3D Printers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Carvey CNC Machines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Brother Sewing/Embroidery Machines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Heat Press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Silhouette Cameo 4 Craft Cutters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Sawgrass Sublimation Printer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Makerspace</a:t>
            </a:r>
            <a:endParaRPr/>
          </a:p>
        </p:txBody>
      </p:sp>
      <p:sp>
        <p:nvSpPr>
          <p:cNvPr id="194" name="Google Shape;194;p29"/>
          <p:cNvSpPr/>
          <p:nvPr/>
        </p:nvSpPr>
        <p:spPr>
          <a:xfrm rot="-2013002">
            <a:off x="1519211" y="2015018"/>
            <a:ext cx="647449" cy="26633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2012938">
            <a:off x="2156918" y="3820541"/>
            <a:ext cx="1579415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 rot="-2013002">
            <a:off x="2219921" y="3573701"/>
            <a:ext cx="647449" cy="26633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2"/>
          </p:nvPr>
        </p:nvSpPr>
        <p:spPr>
          <a:xfrm>
            <a:off x="4885100" y="539500"/>
            <a:ext cx="3689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Appointment or walk-in use (bit.ly/makerspace-book)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is FREE!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previous maker experience required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Carvey machine &amp; Glowforge - must do training w/ staff but we guide you through it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Self-directed work encouraged, but staff assistance is always available.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Academic projects are #1 goal, but personal projects are welcome too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Makerspace</a:t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 rot="-2013002">
            <a:off x="1519211" y="2015018"/>
            <a:ext cx="647449" cy="26633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2012938">
            <a:off x="2156918" y="3820541"/>
            <a:ext cx="1579415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-2013002">
            <a:off x="2219921" y="3573701"/>
            <a:ext cx="647449" cy="26633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1155">
            <a:off x="757216" y="2044690"/>
            <a:ext cx="2894112" cy="162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4885100" y="539500"/>
            <a:ext cx="3689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Prototyping used to be EXPENSIVE and SLOW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Makerspace tools allow for quick turnaround of multiple prototypes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for more experimentation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1002325" y="611625"/>
            <a:ext cx="30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prototype with Makerespaces?</a:t>
            </a: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25" y="1799788"/>
            <a:ext cx="1987200" cy="154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900" y="2800924"/>
            <a:ext cx="2410373" cy="18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2700020">
            <a:off x="522818" y="3604841"/>
            <a:ext cx="1579415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1611175" y="711175"/>
            <a:ext cx="58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with Makerspace Tools</a:t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 rot="1110">
            <a:off x="1484312" y="1459009"/>
            <a:ext cx="185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 Mono"/>
                <a:ea typeface="Roboto Mono"/>
                <a:cs typeface="Roboto Mono"/>
                <a:sym typeface="Roboto Mono"/>
              </a:rPr>
              <a:t>3D Printing</a:t>
            </a:r>
            <a:endParaRPr sz="17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t="22898" r="12434" b="5499"/>
          <a:stretch/>
        </p:blipFill>
        <p:spPr>
          <a:xfrm rot="-5400005">
            <a:off x="3384689" y="1864828"/>
            <a:ext cx="2411720" cy="262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 rotWithShape="1">
          <a:blip r:embed="rId4">
            <a:alphaModFix/>
          </a:blip>
          <a:srcRect l="16712" t="-4100" r="21090" b="4100"/>
          <a:stretch/>
        </p:blipFill>
        <p:spPr>
          <a:xfrm>
            <a:off x="6113375" y="1458700"/>
            <a:ext cx="1908900" cy="306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3">
            <a:alphaModFix/>
          </a:blip>
          <a:srcRect l="17519" t="10394" r="27679"/>
          <a:stretch/>
        </p:blipFill>
        <p:spPr>
          <a:xfrm>
            <a:off x="3516774" y="1479893"/>
            <a:ext cx="4023501" cy="303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1611175" y="711175"/>
            <a:ext cx="58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with Makerspace Tools</a:t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 rot="590798">
            <a:off x="4708167" y="2632050"/>
            <a:ext cx="417313" cy="20688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33"/>
          <p:cNvSpPr txBox="1"/>
          <p:nvPr/>
        </p:nvSpPr>
        <p:spPr>
          <a:xfrm rot="520">
            <a:off x="1423712" y="1379463"/>
            <a:ext cx="1982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 Mono"/>
                <a:ea typeface="Roboto Mono"/>
                <a:cs typeface="Roboto Mono"/>
                <a:sym typeface="Roboto Mono"/>
              </a:rPr>
              <a:t>Laser Cutting</a:t>
            </a:r>
            <a:endParaRPr sz="17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 Mono"/>
                <a:ea typeface="Roboto Mono"/>
                <a:cs typeface="Roboto Mono"/>
                <a:sym typeface="Roboto Mono"/>
              </a:rPr>
              <a:t>&amp; </a:t>
            </a:r>
            <a:br>
              <a:rPr lang="en" sz="1700" b="1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 b="1">
                <a:latin typeface="Roboto Mono"/>
                <a:ea typeface="Roboto Mono"/>
                <a:cs typeface="Roboto Mono"/>
                <a:sym typeface="Roboto Mono"/>
              </a:rPr>
              <a:t>Arduino</a:t>
            </a:r>
            <a:endParaRPr sz="1700"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1611175" y="711175"/>
            <a:ext cx="58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with Makerspace Tools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 rot="-886">
            <a:off x="1369738" y="1530706"/>
            <a:ext cx="232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 Mono"/>
                <a:ea typeface="Roboto Mono"/>
                <a:cs typeface="Roboto Mono"/>
                <a:sym typeface="Roboto Mono"/>
              </a:rPr>
              <a:t>CNC Machine</a:t>
            </a:r>
            <a:endParaRPr sz="17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t="25995" b="-6304"/>
          <a:stretch/>
        </p:blipFill>
        <p:spPr>
          <a:xfrm>
            <a:off x="4107625" y="1414575"/>
            <a:ext cx="3059351" cy="32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Thinking Process</a:t>
            </a:r>
            <a:endParaRPr/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475" y="1283875"/>
            <a:ext cx="4999052" cy="32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E232"/>
      </a:lt1>
      <a:dk2>
        <a:srgbClr val="595959"/>
      </a:dk2>
      <a:lt2>
        <a:srgbClr val="D68CB0"/>
      </a:lt2>
      <a:accent1>
        <a:srgbClr val="F1E232"/>
      </a:accent1>
      <a:accent2>
        <a:srgbClr val="415EB4"/>
      </a:accent2>
      <a:accent3>
        <a:srgbClr val="F1E232"/>
      </a:accent3>
      <a:accent4>
        <a:srgbClr val="504DFD"/>
      </a:accent4>
      <a:accent5>
        <a:srgbClr val="9E6490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Macintosh PowerPoint</Application>
  <PresentationFormat>On-screen Show (16:9)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Coming Soon</vt:lpstr>
      <vt:lpstr>Roboto Mono</vt:lpstr>
      <vt:lpstr>Roboto Mono Medium</vt:lpstr>
      <vt:lpstr>Concert One</vt:lpstr>
      <vt:lpstr>Anonymous Pro</vt:lpstr>
      <vt:lpstr>Notebook Lesson by Slidesgo</vt:lpstr>
      <vt:lpstr>Makerspace &amp; Prototyping Lesson</vt:lpstr>
      <vt:lpstr>What we’ll cover today</vt:lpstr>
      <vt:lpstr>About the Makerspace</vt:lpstr>
      <vt:lpstr>About the Makerspace</vt:lpstr>
      <vt:lpstr>Why prototype with Makerespaces?</vt:lpstr>
      <vt:lpstr>Prototyping with Makerspace Tools</vt:lpstr>
      <vt:lpstr>Prototyping with Makerspace Tools</vt:lpstr>
      <vt:lpstr>Prototyping with Makerspace Tools</vt:lpstr>
      <vt:lpstr>Design Thinking Process</vt:lpstr>
      <vt:lpstr>Ideation</vt:lpstr>
      <vt:lpstr>30 Circles</vt:lpstr>
      <vt:lpstr>Now we Converge!</vt:lpstr>
      <vt:lpstr>Spur your thinking</vt:lpstr>
      <vt:lpstr>Physical</vt:lpstr>
      <vt:lpstr>Prototyping Steps</vt:lpstr>
      <vt:lpstr>Game Ideation</vt:lpstr>
      <vt:lpstr>Game Prototype</vt:lpstr>
      <vt:lpstr>Discuss: Using the Makerspace for your Project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Makerspace &amp; Prototyping Lesson</dc:title>
  <cp:lastModifiedBy>Spraetz, Jaclyn Ms.</cp:lastModifiedBy>
  <cp:revision>1</cp:revision>
  <dcterms:modified xsi:type="dcterms:W3CDTF">2022-08-30T15:35:35Z</dcterms:modified>
</cp:coreProperties>
</file>